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6858000" cy="9144000"/>
  <p:embeddedFontLst>
    <p:embeddedFont>
      <p:font typeface="Montserrat"/>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OpenSans-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7e8b280b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7e8b280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70c9b866d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70c9b866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70c9b866d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70c9b866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70c9b866d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70c9b866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70c9b866d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70c9b866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70c9b866d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70c9b866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470c9b866d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70c9b866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6f65a3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6f65a36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35f391192_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35f391192_0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70c9b866d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70c9b866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70c9b866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70c9b86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70c9b866d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70c9b866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35ed75ccf_0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70c9b866d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70c9b866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450" y="3874950"/>
            <a:ext cx="6154500" cy="1584000"/>
          </a:xfrm>
          <a:prstGeom prst="rect">
            <a:avLst/>
          </a:prstGeom>
        </p:spPr>
        <p:txBody>
          <a:bodyPr anchorCtr="0" anchor="b" bIns="91425" lIns="91425" spcFirstLastPara="1" rIns="91425" wrap="square" tIns="91425"/>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11" name="Google Shape;11;p2"/>
          <p:cNvSpPr/>
          <p:nvPr/>
        </p:nvSpPr>
        <p:spPr>
          <a:xfrm>
            <a:off x="581050" y="58572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58" name="Google Shape;58;p11"/>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Gold">
  <p:cSld name="TITLE_AND_BODY_1_1">
    <p:bg>
      <p:bgPr>
        <a:solidFill>
          <a:srgbClr val="ED9E46"/>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3"/>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Gold">
  <p:cSld name="TITLE_AND_TWO_COLUMNS_2_1">
    <p:bg>
      <p:bgPr>
        <a:solidFill>
          <a:srgbClr val="ED9E46"/>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4"/>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0" name="Google Shape;70;p14"/>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1" name="Google Shape;71;p14"/>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Gold">
  <p:cSld name="TITLE_AND_TWO_COLUMNS_1_1_1">
    <p:bg>
      <p:bgPr>
        <a:solidFill>
          <a:srgbClr val="ED9E46"/>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15"/>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6" name="Google Shape;76;p15"/>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7" name="Google Shape;77;p15"/>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8" name="Google Shape;78;p15"/>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 Gold">
  <p:cSld name="TITLE_ONLY_1_1">
    <p:bg>
      <p:bgPr>
        <a:solidFill>
          <a:srgbClr val="ED9E46"/>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82" name="Google Shape;82;p1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 Gold">
  <p:cSld name="CAPTION_ONLY_1_1">
    <p:bg>
      <p:bgPr>
        <a:solidFill>
          <a:srgbClr val="ED9E46"/>
        </a:solidFill>
      </p:bgPr>
    </p:bg>
    <p:spTree>
      <p:nvGrpSpPr>
        <p:cNvPr id="84" name="Shape 84"/>
        <p:cNvGrpSpPr/>
        <p:nvPr/>
      </p:nvGrpSpPr>
      <p:grpSpPr>
        <a:xfrm>
          <a:off x="0" y="0"/>
          <a:ext cx="0" cy="0"/>
          <a:chOff x="0" y="0"/>
          <a:chExt cx="0" cy="0"/>
        </a:xfrm>
      </p:grpSpPr>
      <p:sp>
        <p:nvSpPr>
          <p:cNvPr id="85" name="Google Shape;85;p17"/>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
        <p:nvSpPr>
          <p:cNvPr id="86" name="Google Shape;86;p17"/>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Gold">
  <p:cSld name="BLANK_1_1">
    <p:bg>
      <p:bgPr>
        <a:solidFill>
          <a:srgbClr val="ED9E46"/>
        </a:solidFill>
      </p:bgPr>
    </p:bg>
    <p:spTree>
      <p:nvGrpSpPr>
        <p:cNvPr id="88" name="Shape 88"/>
        <p:cNvGrpSpPr/>
        <p:nvPr/>
      </p:nvGrpSpPr>
      <p:grpSpPr>
        <a:xfrm>
          <a:off x="0" y="0"/>
          <a:ext cx="0" cy="0"/>
          <a:chOff x="0" y="0"/>
          <a:chExt cx="0" cy="0"/>
        </a:xfrm>
      </p:grpSpPr>
      <p:sp>
        <p:nvSpPr>
          <p:cNvPr id="89" name="Google Shape;89;p1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Teal">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 name="Google Shape;14;p3"/>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15" name="Google Shape;15;p3"/>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Gold">
  <p:cSld name="TITLE_1_3_1">
    <p:bg>
      <p:bgPr>
        <a:solidFill>
          <a:srgbClr val="ED9E46"/>
        </a:solidFill>
      </p:bgPr>
    </p:bg>
    <p:spTree>
      <p:nvGrpSpPr>
        <p:cNvPr id="17" name="Shape 17"/>
        <p:cNvGrpSpPr/>
        <p:nvPr/>
      </p:nvGrpSpPr>
      <p:grpSpPr>
        <a:xfrm>
          <a:off x="0" y="0"/>
          <a:ext cx="0" cy="0"/>
          <a:chOff x="0" y="0"/>
          <a:chExt cx="0" cy="0"/>
        </a:xfrm>
      </p:grpSpPr>
      <p:sp>
        <p:nvSpPr>
          <p:cNvPr id="18" name="Google Shape;18;p4"/>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4"/>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20" name="Google Shape;20;p4"/>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Teal">
  <p:cSld name="TITLE_1_1">
    <p:spTree>
      <p:nvGrpSpPr>
        <p:cNvPr id="22" name="Shape 22"/>
        <p:cNvGrpSpPr/>
        <p:nvPr/>
      </p:nvGrpSpPr>
      <p:grpSpPr>
        <a:xfrm>
          <a:off x="0" y="0"/>
          <a:ext cx="0" cy="0"/>
          <a:chOff x="0" y="0"/>
          <a:chExt cx="0" cy="0"/>
        </a:xfrm>
      </p:grpSpPr>
      <p:sp>
        <p:nvSpPr>
          <p:cNvPr id="23" name="Google Shape;23;p5"/>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4" name="Google Shape;24;p5"/>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Gold">
  <p:cSld name="TITLE_1_1_1_1">
    <p:bg>
      <p:bgPr>
        <a:solidFill>
          <a:srgbClr val="ED9E46"/>
        </a:solidFill>
      </p:bgPr>
    </p:bg>
    <p:spTree>
      <p:nvGrpSpPr>
        <p:cNvPr id="28" name="Shape 28"/>
        <p:cNvGrpSpPr/>
        <p:nvPr/>
      </p:nvGrpSpPr>
      <p:grpSpPr>
        <a:xfrm>
          <a:off x="0" y="0"/>
          <a:ext cx="0" cy="0"/>
          <a:chOff x="0" y="0"/>
          <a:chExt cx="0" cy="0"/>
        </a:xfrm>
      </p:grpSpPr>
      <p:sp>
        <p:nvSpPr>
          <p:cNvPr id="29" name="Google Shape;29;p6"/>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30" name="Google Shape;30;p6"/>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31" name="Google Shape;31;p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4" name="Shape 34"/>
        <p:cNvGrpSpPr/>
        <p:nvPr/>
      </p:nvGrpSpPr>
      <p:grpSpPr>
        <a:xfrm>
          <a:off x="0" y="0"/>
          <a:ext cx="0" cy="0"/>
          <a:chOff x="0" y="0"/>
          <a:chExt cx="0" cy="0"/>
        </a:xfrm>
      </p:grpSpPr>
      <p:sp>
        <p:nvSpPr>
          <p:cNvPr id="35" name="Google Shape;35;p7"/>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7"/>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7" name="Google Shape;37;p7"/>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9" name="Shape 39"/>
        <p:cNvGrpSpPr/>
        <p:nvPr/>
      </p:nvGrpSpPr>
      <p:grpSpPr>
        <a:xfrm>
          <a:off x="0" y="0"/>
          <a:ext cx="0" cy="0"/>
          <a:chOff x="0" y="0"/>
          <a:chExt cx="0" cy="0"/>
        </a:xfrm>
      </p:grpSpPr>
      <p:sp>
        <p:nvSpPr>
          <p:cNvPr id="40" name="Google Shape;40;p8"/>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8"/>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2" name="Google Shape;42;p8"/>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3" name="Google Shape;43;p8"/>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5" name="Shape 45"/>
        <p:cNvGrpSpPr/>
        <p:nvPr/>
      </p:nvGrpSpPr>
      <p:grpSpPr>
        <a:xfrm>
          <a:off x="0" y="0"/>
          <a:ext cx="0" cy="0"/>
          <a:chOff x="0" y="0"/>
          <a:chExt cx="0" cy="0"/>
        </a:xfrm>
      </p:grpSpPr>
      <p:sp>
        <p:nvSpPr>
          <p:cNvPr id="46" name="Google Shape;46;p9"/>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 name="Google Shape;47;p9"/>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8" name="Google Shape;48;p9"/>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9" name="Google Shape;49;p9"/>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50" name="Google Shape;50;p9"/>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10"/>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54" name="Google Shape;54;p10"/>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45AF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96826"/>
            <a:ext cx="8229600" cy="14292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561950" y="2507725"/>
            <a:ext cx="8020200" cy="37536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indent="-381000" lvl="1" marL="9144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indent="-381000" lvl="2" marL="13716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indent="-342900" lvl="3" marL="1828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8" name="Google Shape;8;p1"/>
          <p:cNvSpPr txBox="1"/>
          <p:nvPr>
            <p:ph idx="12" type="sldNum"/>
          </p:nvPr>
        </p:nvSpPr>
        <p:spPr>
          <a:xfrm>
            <a:off x="8556775" y="6471400"/>
            <a:ext cx="548700" cy="386700"/>
          </a:xfrm>
          <a:prstGeom prst="rect">
            <a:avLst/>
          </a:prstGeom>
          <a:noFill/>
          <a:ln>
            <a:noFill/>
          </a:ln>
        </p:spPr>
        <p:txBody>
          <a:bodyPr anchorCtr="0" anchor="t" bIns="91425" lIns="91425" spcFirstLastPara="1" rIns="91425" wrap="square" tIns="91425">
            <a:noAutofit/>
          </a:bodyPr>
          <a:lstStyle>
            <a:lvl1pPr lvl="0" algn="r">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hyperlink" Target="http://www.youtube.com/watch?v=IGQmdoK_ZfY" TargetMode="External"/><Relationship Id="rId5" Type="http://schemas.openxmlformats.org/officeDocument/2006/relationships/image" Target="../media/image7.jp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10.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0.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hyperlink" Target="http://www.youtube.com/watch?v=MODmEMm1Ql8" TargetMode="External"/><Relationship Id="rId5" Type="http://schemas.openxmlformats.org/officeDocument/2006/relationships/image" Target="../media/image13.jp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ctrTitle"/>
          </p:nvPr>
        </p:nvSpPr>
        <p:spPr>
          <a:xfrm rot="-5400000">
            <a:off x="-1568750" y="1864225"/>
            <a:ext cx="5561700" cy="213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Consumentengedrag</a:t>
            </a:r>
            <a:endParaRPr sz="3600"/>
          </a:p>
        </p:txBody>
      </p:sp>
      <p:pic>
        <p:nvPicPr>
          <p:cNvPr id="95" name="Google Shape;95;p19"/>
          <p:cNvPicPr preferRelativeResize="0"/>
          <p:nvPr/>
        </p:nvPicPr>
        <p:blipFill rotWithShape="1">
          <a:blip r:embed="rId3">
            <a:alphaModFix/>
          </a:blip>
          <a:srcRect b="0" l="4767" r="4776" t="0"/>
          <a:stretch/>
        </p:blipFill>
        <p:spPr>
          <a:xfrm>
            <a:off x="2320550" y="152400"/>
            <a:ext cx="6671050" cy="5601049"/>
          </a:xfrm>
          <a:prstGeom prst="rect">
            <a:avLst/>
          </a:prstGeom>
          <a:noFill/>
          <a:ln>
            <a:noFill/>
          </a:ln>
        </p:spPr>
      </p:pic>
      <p:pic>
        <p:nvPicPr>
          <p:cNvPr id="96" name="Google Shape;96;p19"/>
          <p:cNvPicPr preferRelativeResize="0"/>
          <p:nvPr/>
        </p:nvPicPr>
        <p:blipFill>
          <a:blip r:embed="rId4">
            <a:alphaModFix/>
          </a:blip>
          <a:stretch>
            <a:fillRect/>
          </a:stretch>
        </p:blipFill>
        <p:spPr>
          <a:xfrm>
            <a:off x="9048100" y="6738450"/>
            <a:ext cx="95900" cy="11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28"/>
          <p:cNvPicPr preferRelativeResize="0"/>
          <p:nvPr/>
        </p:nvPicPr>
        <p:blipFill rotWithShape="1">
          <a:blip r:embed="rId3">
            <a:alphaModFix amt="30000"/>
          </a:blip>
          <a:srcRect b="0" l="16755" r="16755" t="0"/>
          <a:stretch/>
        </p:blipFill>
        <p:spPr>
          <a:xfrm>
            <a:off x="1" y="0"/>
            <a:ext cx="4559846" cy="6857997"/>
          </a:xfrm>
          <a:prstGeom prst="rect">
            <a:avLst/>
          </a:prstGeom>
          <a:noFill/>
          <a:ln>
            <a:noFill/>
          </a:ln>
        </p:spPr>
      </p:pic>
      <p:sp>
        <p:nvSpPr>
          <p:cNvPr id="175" name="Google Shape;175;p28"/>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Hoe vaak gooien de mensen in het witte t-shirt over?</a:t>
            </a:r>
            <a:endParaRPr/>
          </a:p>
        </p:txBody>
      </p:sp>
      <p:sp>
        <p:nvSpPr>
          <p:cNvPr id="176" name="Google Shape;176;p2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The Monkey Business Illusion by Daniel Simons.  Check out our new book, THE INVISIBLE GORILLA for more information.  Research based on this video was published in July 12 in the open-access journal i-Perception.  Learn more at www.theinvisiblegorilla.com." id="177" name="Google Shape;177;p28" title="The Monkey Business Illusion">
            <a:hlinkClick r:id="rId4"/>
          </p:cNvPr>
          <p:cNvPicPr preferRelativeResize="0"/>
          <p:nvPr/>
        </p:nvPicPr>
        <p:blipFill>
          <a:blip r:embed="rId5">
            <a:alphaModFix/>
          </a:blip>
          <a:stretch>
            <a:fillRect/>
          </a:stretch>
        </p:blipFill>
        <p:spPr>
          <a:xfrm>
            <a:off x="2225391" y="1968050"/>
            <a:ext cx="6519910" cy="4889950"/>
          </a:xfrm>
          <a:prstGeom prst="rect">
            <a:avLst/>
          </a:prstGeom>
          <a:noFill/>
          <a:ln>
            <a:noFill/>
          </a:ln>
        </p:spPr>
      </p:pic>
      <p:pic>
        <p:nvPicPr>
          <p:cNvPr id="178" name="Google Shape;178;p28"/>
          <p:cNvPicPr preferRelativeResize="0"/>
          <p:nvPr/>
        </p:nvPicPr>
        <p:blipFill>
          <a:blip r:embed="rId6">
            <a:alphaModFix/>
          </a:blip>
          <a:stretch>
            <a:fillRect/>
          </a:stretch>
        </p:blipFill>
        <p:spPr>
          <a:xfrm>
            <a:off x="9048100" y="6738450"/>
            <a:ext cx="95900" cy="119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82" name="Shape 182"/>
        <p:cNvGrpSpPr/>
        <p:nvPr/>
      </p:nvGrpSpPr>
      <p:grpSpPr>
        <a:xfrm>
          <a:off x="0" y="0"/>
          <a:ext cx="0" cy="0"/>
          <a:chOff x="0" y="0"/>
          <a:chExt cx="0" cy="0"/>
        </a:xfrm>
      </p:grpSpPr>
      <p:pic>
        <p:nvPicPr>
          <p:cNvPr id="183" name="Google Shape;183;p29"/>
          <p:cNvPicPr preferRelativeResize="0"/>
          <p:nvPr/>
        </p:nvPicPr>
        <p:blipFill rotWithShape="1">
          <a:blip r:embed="rId3">
            <a:alphaModFix amt="30000"/>
          </a:blip>
          <a:srcRect b="0" l="10728" r="44881" t="0"/>
          <a:stretch/>
        </p:blipFill>
        <p:spPr>
          <a:xfrm>
            <a:off x="4584151" y="0"/>
            <a:ext cx="4559841" cy="6858001"/>
          </a:xfrm>
          <a:prstGeom prst="rect">
            <a:avLst/>
          </a:prstGeom>
          <a:noFill/>
          <a:ln>
            <a:noFill/>
          </a:ln>
        </p:spPr>
      </p:pic>
      <p:sp>
        <p:nvSpPr>
          <p:cNvPr id="184" name="Google Shape;184;p29"/>
          <p:cNvSpPr txBox="1"/>
          <p:nvPr>
            <p:ph type="title"/>
          </p:nvPr>
        </p:nvSpPr>
        <p:spPr>
          <a:xfrm rot="-5400000">
            <a:off x="-1756575" y="1780000"/>
            <a:ext cx="6754200" cy="321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HET </a:t>
            </a:r>
            <a:r>
              <a:rPr lang="en" sz="3000"/>
              <a:t>BESLUITVORMINGSPROCES</a:t>
            </a:r>
            <a:endParaRPr sz="3000"/>
          </a:p>
        </p:txBody>
      </p:sp>
      <p:sp>
        <p:nvSpPr>
          <p:cNvPr id="185" name="Google Shape;185;p2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6" name="Google Shape;186;p29"/>
          <p:cNvPicPr preferRelativeResize="0"/>
          <p:nvPr/>
        </p:nvPicPr>
        <p:blipFill>
          <a:blip r:embed="rId4">
            <a:alphaModFix/>
          </a:blip>
          <a:stretch>
            <a:fillRect/>
          </a:stretch>
        </p:blipFill>
        <p:spPr>
          <a:xfrm>
            <a:off x="3253008" y="0"/>
            <a:ext cx="5890994" cy="6858000"/>
          </a:xfrm>
          <a:prstGeom prst="rect">
            <a:avLst/>
          </a:prstGeom>
          <a:noFill/>
          <a:ln>
            <a:noFill/>
          </a:ln>
        </p:spPr>
      </p:pic>
      <p:pic>
        <p:nvPicPr>
          <p:cNvPr id="187" name="Google Shape;187;p29"/>
          <p:cNvPicPr preferRelativeResize="0"/>
          <p:nvPr/>
        </p:nvPicPr>
        <p:blipFill>
          <a:blip r:embed="rId5">
            <a:alphaModFix/>
          </a:blip>
          <a:stretch>
            <a:fillRect/>
          </a:stretch>
        </p:blipFill>
        <p:spPr>
          <a:xfrm>
            <a:off x="9048100" y="6738450"/>
            <a:ext cx="95900" cy="119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id="192" name="Google Shape;192;p30"/>
          <p:cNvPicPr preferRelativeResize="0"/>
          <p:nvPr/>
        </p:nvPicPr>
        <p:blipFill rotWithShape="1">
          <a:blip r:embed="rId3">
            <a:alphaModFix amt="30000"/>
          </a:blip>
          <a:srcRect b="0" l="25037" r="25037" t="0"/>
          <a:stretch/>
        </p:blipFill>
        <p:spPr>
          <a:xfrm>
            <a:off x="1" y="0"/>
            <a:ext cx="4559846" cy="6858000"/>
          </a:xfrm>
          <a:prstGeom prst="rect">
            <a:avLst/>
          </a:prstGeom>
          <a:noFill/>
          <a:ln>
            <a:noFill/>
          </a:ln>
        </p:spPr>
      </p:pic>
      <p:sp>
        <p:nvSpPr>
          <p:cNvPr id="193" name="Google Shape;193;p30"/>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LOOPT DE CONSUMENT ALTIJD ALLE STAPPEN DOOR?</a:t>
            </a:r>
            <a:endParaRPr/>
          </a:p>
        </p:txBody>
      </p:sp>
      <p:sp>
        <p:nvSpPr>
          <p:cNvPr id="194" name="Google Shape;194;p30"/>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chemeClr val="lt1"/>
                </a:solidFill>
              </a:rPr>
              <a:t>De koopsituatie is afhankelijk van:</a:t>
            </a:r>
            <a:endParaRPr>
              <a:solidFill>
                <a:schemeClr val="lt1"/>
              </a:solidFill>
            </a:endParaRPr>
          </a:p>
          <a:p>
            <a:pPr indent="-419100" lvl="0" marL="457200" rtl="0" algn="l">
              <a:spcBef>
                <a:spcPts val="600"/>
              </a:spcBef>
              <a:spcAft>
                <a:spcPts val="0"/>
              </a:spcAft>
              <a:buClr>
                <a:schemeClr val="lt1"/>
              </a:buClr>
              <a:buSzPts val="3000"/>
              <a:buChar char="○"/>
            </a:pPr>
            <a:r>
              <a:rPr lang="en">
                <a:solidFill>
                  <a:schemeClr val="lt1"/>
                </a:solidFill>
              </a:rPr>
              <a:t>De tijd die de koper nodig heeft vóór de koop</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De benodigde informatie</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De stimulans die de koper nodig heeft</a:t>
            </a:r>
            <a:br>
              <a:rPr lang="en">
                <a:solidFill>
                  <a:schemeClr val="lt1"/>
                </a:solidFill>
              </a:rPr>
            </a:br>
            <a:r>
              <a:rPr lang="en">
                <a:solidFill>
                  <a:schemeClr val="lt1"/>
                </a:solidFill>
              </a:rPr>
              <a:t>Het risico</a:t>
            </a:r>
            <a:br>
              <a:rPr lang="en">
                <a:solidFill>
                  <a:schemeClr val="lt1"/>
                </a:solidFill>
              </a:rPr>
            </a:br>
            <a:endParaRPr/>
          </a:p>
        </p:txBody>
      </p:sp>
      <p:sp>
        <p:nvSpPr>
          <p:cNvPr id="195" name="Google Shape;195;p3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6" name="Google Shape;196;p30"/>
          <p:cNvPicPr preferRelativeResize="0"/>
          <p:nvPr/>
        </p:nvPicPr>
        <p:blipFill>
          <a:blip r:embed="rId4">
            <a:alphaModFix/>
          </a:blip>
          <a:stretch>
            <a:fillRect/>
          </a:stretch>
        </p:blipFill>
        <p:spPr>
          <a:xfrm>
            <a:off x="9048100" y="6738450"/>
            <a:ext cx="95900" cy="119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00" name="Shape 200"/>
        <p:cNvGrpSpPr/>
        <p:nvPr/>
      </p:nvGrpSpPr>
      <p:grpSpPr>
        <a:xfrm>
          <a:off x="0" y="0"/>
          <a:ext cx="0" cy="0"/>
          <a:chOff x="0" y="0"/>
          <a:chExt cx="0" cy="0"/>
        </a:xfrm>
      </p:grpSpPr>
      <p:pic>
        <p:nvPicPr>
          <p:cNvPr id="201" name="Google Shape;201;p31"/>
          <p:cNvPicPr preferRelativeResize="0"/>
          <p:nvPr/>
        </p:nvPicPr>
        <p:blipFill rotWithShape="1">
          <a:blip r:embed="rId3">
            <a:alphaModFix/>
          </a:blip>
          <a:srcRect b="19919" l="0" r="0" t="19919"/>
          <a:stretch/>
        </p:blipFill>
        <p:spPr>
          <a:xfrm>
            <a:off x="0" y="0"/>
            <a:ext cx="9143999" cy="6857998"/>
          </a:xfrm>
          <a:prstGeom prst="rect">
            <a:avLst/>
          </a:prstGeom>
          <a:noFill/>
          <a:ln>
            <a:noFill/>
          </a:ln>
        </p:spPr>
      </p:pic>
      <p:sp>
        <p:nvSpPr>
          <p:cNvPr id="202" name="Google Shape;202;p3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3" name="Google Shape;203;p31"/>
          <p:cNvPicPr preferRelativeResize="0"/>
          <p:nvPr/>
        </p:nvPicPr>
        <p:blipFill>
          <a:blip r:embed="rId4">
            <a:alphaModFix/>
          </a:blip>
          <a:stretch>
            <a:fillRect/>
          </a:stretch>
        </p:blipFill>
        <p:spPr>
          <a:xfrm>
            <a:off x="9048100" y="6738450"/>
            <a:ext cx="95900" cy="119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07" name="Shape 207"/>
        <p:cNvGrpSpPr/>
        <p:nvPr/>
      </p:nvGrpSpPr>
      <p:grpSpPr>
        <a:xfrm>
          <a:off x="0" y="0"/>
          <a:ext cx="0" cy="0"/>
          <a:chOff x="0" y="0"/>
          <a:chExt cx="0" cy="0"/>
        </a:xfrm>
      </p:grpSpPr>
      <p:pic>
        <p:nvPicPr>
          <p:cNvPr id="208" name="Google Shape;208;p32"/>
          <p:cNvPicPr preferRelativeResize="0"/>
          <p:nvPr/>
        </p:nvPicPr>
        <p:blipFill rotWithShape="1">
          <a:blip r:embed="rId3">
            <a:alphaModFix amt="30000"/>
          </a:blip>
          <a:srcRect b="0" l="10728" r="44881" t="0"/>
          <a:stretch/>
        </p:blipFill>
        <p:spPr>
          <a:xfrm>
            <a:off x="4584151" y="0"/>
            <a:ext cx="4559841" cy="6858001"/>
          </a:xfrm>
          <a:prstGeom prst="rect">
            <a:avLst/>
          </a:prstGeom>
          <a:noFill/>
          <a:ln>
            <a:noFill/>
          </a:ln>
        </p:spPr>
      </p:pic>
      <p:sp>
        <p:nvSpPr>
          <p:cNvPr id="209" name="Google Shape;209;p32"/>
          <p:cNvSpPr txBox="1"/>
          <p:nvPr>
            <p:ph type="title"/>
          </p:nvPr>
        </p:nvSpPr>
        <p:spPr>
          <a:xfrm rot="-5400000">
            <a:off x="-1756575" y="1780000"/>
            <a:ext cx="6754200" cy="321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OPDRACHT: beschrijf bij iedere stap hoe jullie rekening houden met deze stap t.a.v. jullie verpakking</a:t>
            </a:r>
            <a:endParaRPr sz="3000"/>
          </a:p>
        </p:txBody>
      </p:sp>
      <p:sp>
        <p:nvSpPr>
          <p:cNvPr id="210" name="Google Shape;210;p3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1" name="Google Shape;211;p32"/>
          <p:cNvPicPr preferRelativeResize="0"/>
          <p:nvPr/>
        </p:nvPicPr>
        <p:blipFill>
          <a:blip r:embed="rId4">
            <a:alphaModFix/>
          </a:blip>
          <a:stretch>
            <a:fillRect/>
          </a:stretch>
        </p:blipFill>
        <p:spPr>
          <a:xfrm>
            <a:off x="3253008" y="0"/>
            <a:ext cx="5890994" cy="6858000"/>
          </a:xfrm>
          <a:prstGeom prst="rect">
            <a:avLst/>
          </a:prstGeom>
          <a:noFill/>
          <a:ln>
            <a:noFill/>
          </a:ln>
        </p:spPr>
      </p:pic>
      <p:pic>
        <p:nvPicPr>
          <p:cNvPr id="212" name="Google Shape;212;p32"/>
          <p:cNvPicPr preferRelativeResize="0"/>
          <p:nvPr/>
        </p:nvPicPr>
        <p:blipFill>
          <a:blip r:embed="rId5">
            <a:alphaModFix/>
          </a:blip>
          <a:stretch>
            <a:fillRect/>
          </a:stretch>
        </p:blipFill>
        <p:spPr>
          <a:xfrm>
            <a:off x="9048100" y="6738450"/>
            <a:ext cx="95900" cy="119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16" name="Shape 216"/>
        <p:cNvGrpSpPr/>
        <p:nvPr/>
      </p:nvGrpSpPr>
      <p:grpSpPr>
        <a:xfrm>
          <a:off x="0" y="0"/>
          <a:ext cx="0" cy="0"/>
          <a:chOff x="0" y="0"/>
          <a:chExt cx="0" cy="0"/>
        </a:xfrm>
      </p:grpSpPr>
      <p:pic>
        <p:nvPicPr>
          <p:cNvPr id="217" name="Google Shape;217;p33"/>
          <p:cNvPicPr preferRelativeResize="0"/>
          <p:nvPr/>
        </p:nvPicPr>
        <p:blipFill rotWithShape="1">
          <a:blip r:embed="rId3">
            <a:alphaModFix/>
          </a:blip>
          <a:srcRect b="45945" l="0" r="0" t="0"/>
          <a:stretch/>
        </p:blipFill>
        <p:spPr>
          <a:xfrm>
            <a:off x="0" y="0"/>
            <a:ext cx="9143999" cy="6857998"/>
          </a:xfrm>
          <a:prstGeom prst="rect">
            <a:avLst/>
          </a:prstGeom>
          <a:noFill/>
          <a:ln>
            <a:noFill/>
          </a:ln>
        </p:spPr>
      </p:pic>
      <p:sp>
        <p:nvSpPr>
          <p:cNvPr id="218" name="Google Shape;218;p33"/>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2</a:t>
            </a:r>
            <a:r>
              <a:rPr lang="en">
                <a:solidFill>
                  <a:srgbClr val="FFC800"/>
                </a:solidFill>
              </a:rPr>
              <a:t>.</a:t>
            </a:r>
            <a:endParaRPr>
              <a:solidFill>
                <a:srgbClr val="FFC800"/>
              </a:solidFill>
            </a:endParaRPr>
          </a:p>
          <a:p>
            <a:pPr indent="0" lvl="0" marL="0" rtl="0" algn="l">
              <a:spcBef>
                <a:spcPts val="0"/>
              </a:spcBef>
              <a:spcAft>
                <a:spcPts val="0"/>
              </a:spcAft>
              <a:buNone/>
            </a:pPr>
            <a:r>
              <a:rPr lang="en"/>
              <a:t>Doel</a:t>
            </a:r>
            <a:endParaRPr/>
          </a:p>
        </p:txBody>
      </p:sp>
      <p:sp>
        <p:nvSpPr>
          <p:cNvPr id="219" name="Google Shape;219;p33"/>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Aan het einde van de les, kan de student benoemen hoe waarneming en besluitvormingsprocessen verlopen</a:t>
            </a:r>
            <a:endParaRPr/>
          </a:p>
        </p:txBody>
      </p:sp>
      <p:sp>
        <p:nvSpPr>
          <p:cNvPr id="220" name="Google Shape;220;p3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1" name="Google Shape;221;p33"/>
          <p:cNvPicPr preferRelativeResize="0"/>
          <p:nvPr/>
        </p:nvPicPr>
        <p:blipFill>
          <a:blip r:embed="rId4">
            <a:alphaModFix/>
          </a:blip>
          <a:stretch>
            <a:fillRect/>
          </a:stretch>
        </p:blipFill>
        <p:spPr>
          <a:xfrm>
            <a:off x="9048100" y="6738450"/>
            <a:ext cx="95900" cy="119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00" name="Shape 100"/>
        <p:cNvGrpSpPr/>
        <p:nvPr/>
      </p:nvGrpSpPr>
      <p:grpSpPr>
        <a:xfrm>
          <a:off x="0" y="0"/>
          <a:ext cx="0" cy="0"/>
          <a:chOff x="0" y="0"/>
          <a:chExt cx="0" cy="0"/>
        </a:xfrm>
      </p:grpSpPr>
      <p:pic>
        <p:nvPicPr>
          <p:cNvPr id="101" name="Google Shape;101;p20"/>
          <p:cNvPicPr preferRelativeResize="0"/>
          <p:nvPr/>
        </p:nvPicPr>
        <p:blipFill rotWithShape="1">
          <a:blip r:embed="rId3">
            <a:alphaModFix amt="30000"/>
          </a:blip>
          <a:srcRect b="23449" l="0" r="0" t="23449"/>
          <a:stretch/>
        </p:blipFill>
        <p:spPr>
          <a:xfrm>
            <a:off x="0" y="0"/>
            <a:ext cx="9144000" cy="6857999"/>
          </a:xfrm>
          <a:prstGeom prst="rect">
            <a:avLst/>
          </a:prstGeom>
          <a:noFill/>
          <a:ln>
            <a:noFill/>
          </a:ln>
        </p:spPr>
      </p:pic>
      <p:sp>
        <p:nvSpPr>
          <p:cNvPr id="102" name="Google Shape;102;p20"/>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1.</a:t>
            </a:r>
            <a:endParaRPr>
              <a:solidFill>
                <a:srgbClr val="FFC800"/>
              </a:solidFill>
            </a:endParaRPr>
          </a:p>
          <a:p>
            <a:pPr indent="0" lvl="0" marL="0" rtl="0" algn="l">
              <a:spcBef>
                <a:spcPts val="0"/>
              </a:spcBef>
              <a:spcAft>
                <a:spcPts val="0"/>
              </a:spcAft>
              <a:buNone/>
            </a:pPr>
            <a:r>
              <a:rPr lang="en"/>
              <a:t>Doel</a:t>
            </a:r>
            <a:endParaRPr/>
          </a:p>
        </p:txBody>
      </p:sp>
      <p:sp>
        <p:nvSpPr>
          <p:cNvPr id="103" name="Google Shape;103;p20"/>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Aan het einde van de les, kan de student benoemen hoe waarneming en besluitvormingsprocessen verlopen</a:t>
            </a:r>
            <a:endParaRPr/>
          </a:p>
        </p:txBody>
      </p:sp>
      <p:sp>
        <p:nvSpPr>
          <p:cNvPr id="104" name="Google Shape;104;p2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5" name="Google Shape;105;p20"/>
          <p:cNvPicPr preferRelativeResize="0"/>
          <p:nvPr/>
        </p:nvPicPr>
        <p:blipFill>
          <a:blip r:embed="rId4">
            <a:alphaModFix/>
          </a:blip>
          <a:stretch>
            <a:fillRect/>
          </a:stretch>
        </p:blipFill>
        <p:spPr>
          <a:xfrm>
            <a:off x="9048100" y="6738450"/>
            <a:ext cx="95900" cy="119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98C7"/>
        </a:solidFill>
      </p:bgPr>
    </p:bg>
    <p:spTree>
      <p:nvGrpSpPr>
        <p:cNvPr id="109" name="Shape 109"/>
        <p:cNvGrpSpPr/>
        <p:nvPr/>
      </p:nvGrpSpPr>
      <p:grpSpPr>
        <a:xfrm>
          <a:off x="0" y="0"/>
          <a:ext cx="0" cy="0"/>
          <a:chOff x="0" y="0"/>
          <a:chExt cx="0" cy="0"/>
        </a:xfrm>
      </p:grpSpPr>
      <p:pic>
        <p:nvPicPr>
          <p:cNvPr id="110" name="Google Shape;110;p21"/>
          <p:cNvPicPr preferRelativeResize="0"/>
          <p:nvPr/>
        </p:nvPicPr>
        <p:blipFill rotWithShape="1">
          <a:blip r:embed="rId3">
            <a:alphaModFix amt="30000"/>
          </a:blip>
          <a:srcRect b="0" l="12507" r="12507" t="0"/>
          <a:stretch/>
        </p:blipFill>
        <p:spPr>
          <a:xfrm>
            <a:off x="0" y="0"/>
            <a:ext cx="9144000" cy="6857999"/>
          </a:xfrm>
          <a:prstGeom prst="rect">
            <a:avLst/>
          </a:prstGeom>
          <a:noFill/>
          <a:ln>
            <a:noFill/>
          </a:ln>
        </p:spPr>
      </p:pic>
      <p:sp>
        <p:nvSpPr>
          <p:cNvPr id="111" name="Google Shape;111;p21"/>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Why, sometimes I've believed as many as six impossible things before breakfast</a:t>
            </a:r>
            <a:endParaRPr/>
          </a:p>
          <a:p>
            <a:pPr indent="0" lvl="0" marL="0" rtl="0" algn="ctr">
              <a:spcBef>
                <a:spcPts val="600"/>
              </a:spcBef>
              <a:spcAft>
                <a:spcPts val="0"/>
              </a:spcAft>
              <a:buNone/>
            </a:pPr>
            <a:r>
              <a:rPr lang="en"/>
              <a:t>Alice in Wonderland</a:t>
            </a:r>
            <a:endParaRPr/>
          </a:p>
        </p:txBody>
      </p:sp>
      <p:sp>
        <p:nvSpPr>
          <p:cNvPr id="112" name="Google Shape;112;p2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a:blip r:embed="rId4">
            <a:alphaModFix/>
          </a:blip>
          <a:stretch>
            <a:fillRect/>
          </a:stretch>
        </p:blipFill>
        <p:spPr>
          <a:xfrm>
            <a:off x="9048100" y="6738450"/>
            <a:ext cx="95900" cy="119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22"/>
          <p:cNvPicPr preferRelativeResize="0"/>
          <p:nvPr/>
        </p:nvPicPr>
        <p:blipFill rotWithShape="1">
          <a:blip r:embed="rId3">
            <a:alphaModFix/>
          </a:blip>
          <a:srcRect b="0" l="5468" r="5468" t="0"/>
          <a:stretch/>
        </p:blipFill>
        <p:spPr>
          <a:xfrm>
            <a:off x="0" y="0"/>
            <a:ext cx="9144000" cy="6857999"/>
          </a:xfrm>
          <a:prstGeom prst="rect">
            <a:avLst/>
          </a:prstGeom>
          <a:noFill/>
          <a:ln>
            <a:noFill/>
          </a:ln>
        </p:spPr>
      </p:pic>
      <p:sp>
        <p:nvSpPr>
          <p:cNvPr id="119" name="Google Shape;119;p2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0" name="Google Shape;120;p22"/>
          <p:cNvSpPr/>
          <p:nvPr/>
        </p:nvSpPr>
        <p:spPr>
          <a:xfrm>
            <a:off x="181500" y="373375"/>
            <a:ext cx="8924100" cy="5613600"/>
          </a:xfrm>
          <a:prstGeom prst="wave">
            <a:avLst>
              <a:gd fmla="val 12500" name="adj1"/>
              <a:gd fmla="val 0" name="adj2"/>
            </a:avLst>
          </a:prstGeom>
          <a:solidFill>
            <a:srgbClr val="FFC8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3600">
                <a:latin typeface="Montserrat"/>
                <a:ea typeface="Montserrat"/>
                <a:cs typeface="Montserrat"/>
                <a:sym typeface="Montserrat"/>
              </a:rPr>
              <a:t>Hoeveel reclame uitingen zie je hier?</a:t>
            </a:r>
            <a:endParaRPr i="1" sz="3600">
              <a:latin typeface="Montserrat"/>
              <a:ea typeface="Montserrat"/>
              <a:cs typeface="Montserrat"/>
              <a:sym typeface="Montserrat"/>
            </a:endParaRPr>
          </a:p>
        </p:txBody>
      </p:sp>
      <p:pic>
        <p:nvPicPr>
          <p:cNvPr id="121" name="Google Shape;121;p22"/>
          <p:cNvPicPr preferRelativeResize="0"/>
          <p:nvPr/>
        </p:nvPicPr>
        <p:blipFill>
          <a:blip r:embed="rId4">
            <a:alphaModFix/>
          </a:blip>
          <a:stretch>
            <a:fillRect/>
          </a:stretch>
        </p:blipFill>
        <p:spPr>
          <a:xfrm>
            <a:off x="9048100" y="6738450"/>
            <a:ext cx="95900" cy="119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2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0" l="5468" r="5468" t="0"/>
          <a:stretch/>
        </p:blipFill>
        <p:spPr>
          <a:xfrm>
            <a:off x="0" y="0"/>
            <a:ext cx="9144000" cy="6857999"/>
          </a:xfrm>
          <a:prstGeom prst="rect">
            <a:avLst/>
          </a:prstGeom>
          <a:noFill/>
          <a:ln>
            <a:noFill/>
          </a:ln>
        </p:spPr>
      </p:pic>
      <p:sp>
        <p:nvSpPr>
          <p:cNvPr id="127" name="Google Shape;127;p2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Formerly named Longacre Square, #Times Square was renamed in April 1904 after the New York Times moved its headquarters to the newly built Times Building, which is now called One Times Square and is the site of the annual ball drop on New Years Eve. Times Square, nicknamed &quot;The Crossroads of the World&quot; and &quot;The Great White Way&quot;, has achieved the status of an iconic world landmark and is a symbol of New York City and the United States." id="128" name="Google Shape;128;p23" title="Times Square - Manhattan, New York">
            <a:hlinkClick r:id="rId4"/>
          </p:cNvPr>
          <p:cNvPicPr preferRelativeResize="0"/>
          <p:nvPr/>
        </p:nvPicPr>
        <p:blipFill>
          <a:blip r:embed="rId5">
            <a:alphaModFix/>
          </a:blip>
          <a:stretch>
            <a:fillRect/>
          </a:stretch>
        </p:blipFill>
        <p:spPr>
          <a:xfrm>
            <a:off x="672900" y="504675"/>
            <a:ext cx="7798200" cy="5848650"/>
          </a:xfrm>
          <a:prstGeom prst="rect">
            <a:avLst/>
          </a:prstGeom>
          <a:noFill/>
          <a:ln>
            <a:noFill/>
          </a:ln>
        </p:spPr>
      </p:pic>
      <p:pic>
        <p:nvPicPr>
          <p:cNvPr id="129" name="Google Shape;129;p23"/>
          <p:cNvPicPr preferRelativeResize="0"/>
          <p:nvPr/>
        </p:nvPicPr>
        <p:blipFill>
          <a:blip r:embed="rId6">
            <a:alphaModFix/>
          </a:blip>
          <a:stretch>
            <a:fillRect/>
          </a:stretch>
        </p:blipFill>
        <p:spPr>
          <a:xfrm>
            <a:off x="9048100" y="6738450"/>
            <a:ext cx="95900" cy="119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Google Shape;134;p24"/>
          <p:cNvPicPr preferRelativeResize="0"/>
          <p:nvPr/>
        </p:nvPicPr>
        <p:blipFill rotWithShape="1">
          <a:blip r:embed="rId3">
            <a:alphaModFix amt="30000"/>
          </a:blip>
          <a:srcRect b="0" l="10223" r="10215" t="0"/>
          <a:stretch/>
        </p:blipFill>
        <p:spPr>
          <a:xfrm>
            <a:off x="1" y="0"/>
            <a:ext cx="4559847" cy="6858002"/>
          </a:xfrm>
          <a:prstGeom prst="rect">
            <a:avLst/>
          </a:prstGeom>
          <a:noFill/>
          <a:ln>
            <a:noFill/>
          </a:ln>
        </p:spPr>
      </p:pic>
      <p:sp>
        <p:nvSpPr>
          <p:cNvPr id="135" name="Google Shape;135;p24"/>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INHOUD</a:t>
            </a:r>
            <a:endParaRPr/>
          </a:p>
        </p:txBody>
      </p:sp>
      <p:sp>
        <p:nvSpPr>
          <p:cNvPr id="136" name="Google Shape;136;p24"/>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Waarneming</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Besluitvorming</a:t>
            </a:r>
            <a:endParaRPr/>
          </a:p>
        </p:txBody>
      </p:sp>
      <p:sp>
        <p:nvSpPr>
          <p:cNvPr id="137" name="Google Shape;137;p2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8" name="Google Shape;138;p24"/>
          <p:cNvPicPr preferRelativeResize="0"/>
          <p:nvPr/>
        </p:nvPicPr>
        <p:blipFill>
          <a:blip r:embed="rId4">
            <a:alphaModFix/>
          </a:blip>
          <a:stretch>
            <a:fillRect/>
          </a:stretch>
        </p:blipFill>
        <p:spPr>
          <a:xfrm>
            <a:off x="9048100" y="6738450"/>
            <a:ext cx="95900" cy="119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42" name="Shape 142"/>
        <p:cNvGrpSpPr/>
        <p:nvPr/>
      </p:nvGrpSpPr>
      <p:grpSpPr>
        <a:xfrm>
          <a:off x="0" y="0"/>
          <a:ext cx="0" cy="0"/>
          <a:chOff x="0" y="0"/>
          <a:chExt cx="0" cy="0"/>
        </a:xfrm>
      </p:grpSpPr>
      <p:pic>
        <p:nvPicPr>
          <p:cNvPr id="143" name="Google Shape;143;p25"/>
          <p:cNvPicPr preferRelativeResize="0"/>
          <p:nvPr/>
        </p:nvPicPr>
        <p:blipFill rotWithShape="1">
          <a:blip r:embed="rId3">
            <a:alphaModFix/>
          </a:blip>
          <a:srcRect b="0" l="129" r="139" t="0"/>
          <a:stretch/>
        </p:blipFill>
        <p:spPr>
          <a:xfrm>
            <a:off x="4584151" y="0"/>
            <a:ext cx="4559842" cy="6858000"/>
          </a:xfrm>
          <a:prstGeom prst="rect">
            <a:avLst/>
          </a:prstGeom>
          <a:noFill/>
          <a:ln>
            <a:noFill/>
          </a:ln>
        </p:spPr>
      </p:pic>
      <p:sp>
        <p:nvSpPr>
          <p:cNvPr id="144" name="Google Shape;144;p25"/>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WAARNEMING</a:t>
            </a:r>
            <a:endParaRPr/>
          </a:p>
        </p:txBody>
      </p:sp>
      <p:sp>
        <p:nvSpPr>
          <p:cNvPr id="145" name="Google Shape;145;p25"/>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lt1"/>
              </a:buClr>
              <a:buSzPts val="3000"/>
              <a:buChar char="○"/>
            </a:pPr>
            <a:r>
              <a:rPr lang="en">
                <a:solidFill>
                  <a:schemeClr val="lt1"/>
                </a:solidFill>
              </a:rPr>
              <a:t>Selectieve perceptie</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Selectieve blootstelling</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Selectieve aandacht</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Selectieve interpretatie</a:t>
            </a: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Selectieve herinnering</a:t>
            </a:r>
            <a:br>
              <a:rPr lang="en">
                <a:solidFill>
                  <a:schemeClr val="lt1"/>
                </a:solidFill>
              </a:rPr>
            </a:br>
            <a:endParaRPr/>
          </a:p>
        </p:txBody>
      </p:sp>
      <p:sp>
        <p:nvSpPr>
          <p:cNvPr id="146" name="Google Shape;146;p2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7" name="Google Shape;147;p25"/>
          <p:cNvPicPr preferRelativeResize="0"/>
          <p:nvPr/>
        </p:nvPicPr>
        <p:blipFill>
          <a:blip r:embed="rId4">
            <a:alphaModFix/>
          </a:blip>
          <a:stretch>
            <a:fillRect/>
          </a:stretch>
        </p:blipFill>
        <p:spPr>
          <a:xfrm>
            <a:off x="9048100" y="6738450"/>
            <a:ext cx="95900" cy="11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Google Shape;152;p26"/>
          <p:cNvPicPr preferRelativeResize="0"/>
          <p:nvPr/>
        </p:nvPicPr>
        <p:blipFill rotWithShape="1">
          <a:blip r:embed="rId3">
            <a:alphaModFix amt="60000"/>
          </a:blip>
          <a:srcRect b="0" l="5500" r="5500" t="0"/>
          <a:stretch/>
        </p:blipFill>
        <p:spPr>
          <a:xfrm>
            <a:off x="0" y="0"/>
            <a:ext cx="9144000" cy="6857999"/>
          </a:xfrm>
          <a:prstGeom prst="rect">
            <a:avLst/>
          </a:prstGeom>
          <a:noFill/>
          <a:ln>
            <a:noFill/>
          </a:ln>
        </p:spPr>
      </p:pic>
      <p:sp>
        <p:nvSpPr>
          <p:cNvPr id="153" name="Google Shape;153;p26"/>
          <p:cNvSpPr txBox="1"/>
          <p:nvPr>
            <p:ph idx="4294967295" type="ctrTitle"/>
          </p:nvPr>
        </p:nvSpPr>
        <p:spPr>
          <a:xfrm>
            <a:off x="862675" y="587125"/>
            <a:ext cx="6009300" cy="101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C800"/>
                </a:solidFill>
              </a:rPr>
              <a:t>50.000</a:t>
            </a:r>
            <a:endParaRPr sz="7200">
              <a:solidFill>
                <a:srgbClr val="FFC800"/>
              </a:solidFill>
            </a:endParaRPr>
          </a:p>
        </p:txBody>
      </p:sp>
      <p:sp>
        <p:nvSpPr>
          <p:cNvPr id="154" name="Google Shape;154;p26"/>
          <p:cNvSpPr txBox="1"/>
          <p:nvPr>
            <p:ph idx="4294967295" type="subTitle"/>
          </p:nvPr>
        </p:nvSpPr>
        <p:spPr>
          <a:xfrm>
            <a:off x="862675" y="1686925"/>
            <a:ext cx="6093600" cy="1092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Gedachten per dag</a:t>
            </a:r>
            <a:endParaRPr sz="2400"/>
          </a:p>
        </p:txBody>
      </p:sp>
      <p:sp>
        <p:nvSpPr>
          <p:cNvPr id="155" name="Google Shape;155;p26"/>
          <p:cNvSpPr txBox="1"/>
          <p:nvPr>
            <p:ph idx="4294967295" type="ctrTitle"/>
          </p:nvPr>
        </p:nvSpPr>
        <p:spPr>
          <a:xfrm>
            <a:off x="862675" y="4597800"/>
            <a:ext cx="7772400" cy="119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C800"/>
                </a:solidFill>
              </a:rPr>
              <a:t>10.000.000</a:t>
            </a:r>
            <a:endParaRPr sz="7200">
              <a:solidFill>
                <a:srgbClr val="FFC800"/>
              </a:solidFill>
            </a:endParaRPr>
          </a:p>
        </p:txBody>
      </p:sp>
      <p:sp>
        <p:nvSpPr>
          <p:cNvPr id="156" name="Google Shape;156;p26"/>
          <p:cNvSpPr txBox="1"/>
          <p:nvPr>
            <p:ph idx="4294967295" type="subTitle"/>
          </p:nvPr>
        </p:nvSpPr>
        <p:spPr>
          <a:xfrm>
            <a:off x="862675" y="5615545"/>
            <a:ext cx="7772400" cy="61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Reclame uitingen in je gehele leven</a:t>
            </a:r>
            <a:endParaRPr sz="2400"/>
          </a:p>
        </p:txBody>
      </p:sp>
      <p:sp>
        <p:nvSpPr>
          <p:cNvPr id="157" name="Google Shape;157;p26"/>
          <p:cNvSpPr txBox="1"/>
          <p:nvPr>
            <p:ph idx="4294967295" type="ctrTitle"/>
          </p:nvPr>
        </p:nvSpPr>
        <p:spPr>
          <a:xfrm>
            <a:off x="862675" y="2616600"/>
            <a:ext cx="7772400" cy="119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FFC800"/>
                </a:solidFill>
              </a:rPr>
              <a:t>3600</a:t>
            </a:r>
            <a:endParaRPr>
              <a:solidFill>
                <a:srgbClr val="FFC800"/>
              </a:solidFill>
            </a:endParaRPr>
          </a:p>
        </p:txBody>
      </p:sp>
      <p:sp>
        <p:nvSpPr>
          <p:cNvPr id="158" name="Google Shape;158;p26"/>
          <p:cNvSpPr txBox="1"/>
          <p:nvPr>
            <p:ph idx="4294967295" type="subTitle"/>
          </p:nvPr>
        </p:nvSpPr>
        <p:spPr>
          <a:xfrm>
            <a:off x="862675" y="3710545"/>
            <a:ext cx="7772400" cy="61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Reclame uitingen per dag</a:t>
            </a:r>
            <a:endParaRPr sz="2400"/>
          </a:p>
        </p:txBody>
      </p:sp>
      <p:sp>
        <p:nvSpPr>
          <p:cNvPr id="159" name="Google Shape;159;p26"/>
          <p:cNvSpPr/>
          <p:nvPr/>
        </p:nvSpPr>
        <p:spPr>
          <a:xfrm>
            <a:off x="0" y="910275"/>
            <a:ext cx="663300" cy="6633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6"/>
          <p:cNvSpPr/>
          <p:nvPr/>
        </p:nvSpPr>
        <p:spPr>
          <a:xfrm>
            <a:off x="0" y="2913244"/>
            <a:ext cx="663300" cy="6633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6"/>
          <p:cNvSpPr/>
          <p:nvPr/>
        </p:nvSpPr>
        <p:spPr>
          <a:xfrm>
            <a:off x="0" y="4916213"/>
            <a:ext cx="663300" cy="6633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3" name="Google Shape;163;p26"/>
          <p:cNvPicPr preferRelativeResize="0"/>
          <p:nvPr/>
        </p:nvPicPr>
        <p:blipFill>
          <a:blip r:embed="rId4">
            <a:alphaModFix/>
          </a:blip>
          <a:stretch>
            <a:fillRect/>
          </a:stretch>
        </p:blipFill>
        <p:spPr>
          <a:xfrm>
            <a:off x="9048100" y="6738450"/>
            <a:ext cx="95900" cy="119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27"/>
          <p:cNvPicPr preferRelativeResize="0"/>
          <p:nvPr/>
        </p:nvPicPr>
        <p:blipFill rotWithShape="1">
          <a:blip r:embed="rId3">
            <a:alphaModFix/>
          </a:blip>
          <a:srcRect b="912" l="0" r="0" t="922"/>
          <a:stretch/>
        </p:blipFill>
        <p:spPr>
          <a:xfrm>
            <a:off x="-1" y="0"/>
            <a:ext cx="9144000" cy="6858000"/>
          </a:xfrm>
          <a:prstGeom prst="rect">
            <a:avLst/>
          </a:prstGeom>
          <a:noFill/>
          <a:ln>
            <a:noFill/>
          </a:ln>
        </p:spPr>
      </p:pic>
      <p:sp>
        <p:nvSpPr>
          <p:cNvPr id="169" name="Google Shape;169;p2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